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6"/>
  </p:notesMasterIdLst>
  <p:sldIdLst>
    <p:sldId id="290" r:id="rId2"/>
    <p:sldId id="257" r:id="rId3"/>
    <p:sldId id="256" r:id="rId4"/>
    <p:sldId id="258" r:id="rId5"/>
    <p:sldId id="270" r:id="rId6"/>
    <p:sldId id="275" r:id="rId7"/>
    <p:sldId id="274" r:id="rId8"/>
    <p:sldId id="260" r:id="rId9"/>
    <p:sldId id="276" r:id="rId10"/>
    <p:sldId id="277" r:id="rId11"/>
    <p:sldId id="278" r:id="rId12"/>
    <p:sldId id="279" r:id="rId13"/>
    <p:sldId id="288" r:id="rId14"/>
    <p:sldId id="265" r:id="rId15"/>
    <p:sldId id="261" r:id="rId16"/>
    <p:sldId id="280" r:id="rId17"/>
    <p:sldId id="281" r:id="rId18"/>
    <p:sldId id="282" r:id="rId19"/>
    <p:sldId id="283" r:id="rId20"/>
    <p:sldId id="285" r:id="rId21"/>
    <p:sldId id="284" r:id="rId22"/>
    <p:sldId id="263" r:id="rId23"/>
    <p:sldId id="291" r:id="rId24"/>
    <p:sldId id="286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94434" autoAdjust="0"/>
  </p:normalViewPr>
  <p:slideViewPr>
    <p:cSldViewPr snapToGrid="0">
      <p:cViewPr varScale="1">
        <p:scale>
          <a:sx n="77" d="100"/>
          <a:sy n="77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3974BA07-BE1C-4F28-B164-FCC10496847C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813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96CD55A8-A121-4556-AFF7-5F9AD32BA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1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55A8-A121-4556-AFF7-5F9AD32BAF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6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55A8-A121-4556-AFF7-5F9AD32BAF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5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2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0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0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3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3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3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7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9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97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E155-162F-42E6-BE2C-7E87C1FD945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7F5E-4417-4EB7-8D99-418C04C25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2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scaled-scor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scaled-scor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 smtClean="0"/>
              <a:t>School Results 2019 </a:t>
            </a:r>
            <a:br>
              <a:rPr lang="en-GB" sz="6600" b="1" dirty="0" smtClean="0"/>
            </a:br>
            <a:r>
              <a:rPr lang="en-GB" sz="6600" b="1" dirty="0" smtClean="0"/>
              <a:t>(National Results in Brackets)</a:t>
            </a:r>
            <a:endParaRPr lang="en-GB" sz="6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95372"/>
              </p:ext>
            </p:extLst>
          </p:nvPr>
        </p:nvGraphicFramePr>
        <p:xfrm>
          <a:off x="1297215" y="1984376"/>
          <a:ext cx="8824685" cy="3857626"/>
        </p:xfrm>
        <a:graphic>
          <a:graphicData uri="http://schemas.openxmlformats.org/drawingml/2006/table">
            <a:tbl>
              <a:tblPr firstRow="1" firstCol="1" bandRow="1"/>
              <a:tblGrid>
                <a:gridCol w="2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8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Standard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 (73%)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 (27%)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 (78%)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 (20%)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 (79%)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 (27%)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EGPAS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 (78%)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 (36%)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CRWM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 (65%)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 (11%)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5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75" t="37197" r="21246" b="24496"/>
          <a:stretch/>
        </p:blipFill>
        <p:spPr>
          <a:xfrm>
            <a:off x="147483" y="289591"/>
            <a:ext cx="9365226" cy="280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450" t="47279" r="17165" b="31955"/>
          <a:stretch/>
        </p:blipFill>
        <p:spPr>
          <a:xfrm>
            <a:off x="426720" y="4001294"/>
            <a:ext cx="11618242" cy="21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03" t="36498" r="16919" b="30230"/>
          <a:stretch/>
        </p:blipFill>
        <p:spPr>
          <a:xfrm>
            <a:off x="1234439" y="3521280"/>
            <a:ext cx="10670048" cy="30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496" t="36391" r="18413" b="20463"/>
          <a:stretch/>
        </p:blipFill>
        <p:spPr>
          <a:xfrm>
            <a:off x="206477" y="247547"/>
            <a:ext cx="9379974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09" t="39819" r="17846" b="16834"/>
          <a:stretch/>
        </p:blipFill>
        <p:spPr>
          <a:xfrm>
            <a:off x="221226" y="240173"/>
            <a:ext cx="9438968" cy="317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610" t="31458" r="16968" b="15000"/>
          <a:stretch/>
        </p:blipFill>
        <p:spPr>
          <a:xfrm>
            <a:off x="2392680" y="2092858"/>
            <a:ext cx="9578094" cy="44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4" y="-210516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Spelling Test!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38" y="1000747"/>
            <a:ext cx="10515600" cy="5498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1)The children were …………….. to go on the ride next.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2) Out of …………………., the children walked along the left hand side of the corridor.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3) Miss Capper struggled with the ………………….. of some of the words in the spelling test!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1)guaranteed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2)convenience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3)pronunciation </a:t>
            </a:r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7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3" y="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Writing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99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There is not a Writing SATs paper, however Teacher Assessment Scores will be shared with parents.  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These assessment scores will be based on the School’s assessment system.  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Please see the exemplars.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6" y="-162909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Maths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08" y="1001377"/>
            <a:ext cx="11667186" cy="564412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3800" b="1" i="1" dirty="0">
                <a:solidFill>
                  <a:srgbClr val="0070C0"/>
                </a:solidFill>
              </a:rPr>
              <a:t>In KS2 maths SATs they’ll be tested on a range of core skills, including knowing all times tables and using them to divide and multiply, using a protractor to measure angles, calculating the perimeter and area of shapes, solving problems by collecting and using information in tables, graphs and charts and solving problems involving ratio and proportion</a:t>
            </a:r>
            <a:r>
              <a:rPr lang="en-GB" sz="3800" b="1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sz="600" dirty="0" smtClean="0"/>
          </a:p>
          <a:p>
            <a:pPr marL="0" indent="0">
              <a:buNone/>
            </a:pPr>
            <a:r>
              <a:rPr lang="en-GB" sz="5100" b="1" dirty="0" smtClean="0">
                <a:solidFill>
                  <a:srgbClr val="00B050"/>
                </a:solidFill>
              </a:rPr>
              <a:t>Children </a:t>
            </a:r>
            <a:r>
              <a:rPr lang="en-GB" sz="5100" b="1" dirty="0">
                <a:solidFill>
                  <a:srgbClr val="00B050"/>
                </a:solidFill>
              </a:rPr>
              <a:t>will sit three papers in maths:</a:t>
            </a:r>
          </a:p>
          <a:p>
            <a:r>
              <a:rPr lang="en-GB" sz="5100" b="1" dirty="0">
                <a:solidFill>
                  <a:srgbClr val="00B050"/>
                </a:solidFill>
              </a:rPr>
              <a:t>Paper 1: arithmetic, 30 minutes</a:t>
            </a:r>
          </a:p>
          <a:p>
            <a:r>
              <a:rPr lang="en-GB" sz="5100" b="1" dirty="0">
                <a:solidFill>
                  <a:srgbClr val="00B050"/>
                </a:solidFill>
              </a:rPr>
              <a:t>Papers 2 and 3: reasoning, 40 minutes per paper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buNone/>
            </a:pPr>
            <a:r>
              <a:rPr lang="en-GB" sz="3400" b="1" dirty="0" smtClean="0"/>
              <a:t>Paper 1</a:t>
            </a:r>
            <a:r>
              <a:rPr lang="en-GB" sz="3400" dirty="0"/>
              <a:t> </a:t>
            </a:r>
            <a:r>
              <a:rPr lang="en-GB" sz="3400" dirty="0" smtClean="0"/>
              <a:t>will </a:t>
            </a:r>
            <a:r>
              <a:rPr lang="en-GB" sz="3400" dirty="0"/>
              <a:t>consist of fixed response questions, where children have to give the correct answer to calculations, including long multiplication and division. </a:t>
            </a: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400" b="1" dirty="0" smtClean="0"/>
              <a:t>Papers </a:t>
            </a:r>
            <a:r>
              <a:rPr lang="en-GB" sz="3400" b="1" dirty="0"/>
              <a:t>2 and 3 </a:t>
            </a:r>
            <a:r>
              <a:rPr lang="en-GB" sz="3400" dirty="0"/>
              <a:t>will involve a number of question types, including:</a:t>
            </a:r>
          </a:p>
          <a:p>
            <a:r>
              <a:rPr lang="en-GB" sz="3400" dirty="0"/>
              <a:t>Multiple choice</a:t>
            </a:r>
          </a:p>
          <a:p>
            <a:r>
              <a:rPr lang="en-GB" sz="3400" dirty="0"/>
              <a:t>True or false</a:t>
            </a:r>
          </a:p>
          <a:p>
            <a:r>
              <a:rPr lang="en-GB" sz="3400" dirty="0"/>
              <a:t>Constrained questions, e.g. giving the answer to a calculation, drawing a shape or completing a table or chart</a:t>
            </a:r>
          </a:p>
          <a:p>
            <a:r>
              <a:rPr lang="en-GB" sz="3400" dirty="0"/>
              <a:t>Less constrained questions, where children will have to explain their approach for solving a </a:t>
            </a:r>
            <a:r>
              <a:rPr lang="en-GB" sz="3400" dirty="0" smtClean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7039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77" t="34980" r="17279" b="15020"/>
          <a:stretch/>
        </p:blipFill>
        <p:spPr>
          <a:xfrm>
            <a:off x="235974" y="191729"/>
            <a:ext cx="8554065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9161" y="4026310"/>
            <a:ext cx="302342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chemeClr val="bg1"/>
                </a:solidFill>
              </a:rPr>
              <a:t>2.55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77" t="32560" r="16145" b="18246"/>
          <a:stretch/>
        </p:blipFill>
        <p:spPr>
          <a:xfrm>
            <a:off x="117987" y="191729"/>
            <a:ext cx="8480323" cy="359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9161" y="4026310"/>
            <a:ext cx="302342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chemeClr val="bg1"/>
                </a:solidFill>
              </a:rPr>
              <a:t>70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17" t="36392" r="16032" b="14213"/>
          <a:stretch/>
        </p:blipFill>
        <p:spPr>
          <a:xfrm>
            <a:off x="191728" y="162232"/>
            <a:ext cx="8450826" cy="3613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9161" y="4026310"/>
            <a:ext cx="302342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chemeClr val="bg1"/>
                </a:solidFill>
              </a:rPr>
              <a:t>9.12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17" t="37803" r="17732" b="9375"/>
          <a:stretch/>
        </p:blipFill>
        <p:spPr>
          <a:xfrm>
            <a:off x="250722" y="137217"/>
            <a:ext cx="8450826" cy="38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6282" y="4607303"/>
            <a:ext cx="3908946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chemeClr val="bg1"/>
                </a:solidFill>
              </a:rPr>
              <a:t>36,612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8" y="21038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SATs Tests 2020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535943"/>
            <a:ext cx="11493304" cy="4963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>
                <a:solidFill>
                  <a:srgbClr val="00B050"/>
                </a:solidFill>
              </a:rPr>
              <a:t>The </a:t>
            </a:r>
            <a:r>
              <a:rPr lang="en-GB" sz="3600" dirty="0">
                <a:solidFill>
                  <a:srgbClr val="00B050"/>
                </a:solidFill>
              </a:rPr>
              <a:t>children will complete </a:t>
            </a:r>
            <a:r>
              <a:rPr lang="en-GB" sz="3600" dirty="0" smtClean="0">
                <a:solidFill>
                  <a:srgbClr val="00B050"/>
                </a:solidFill>
              </a:rPr>
              <a:t>tests in the following areas:</a:t>
            </a:r>
            <a:endParaRPr lang="en-GB" sz="3600" dirty="0">
              <a:solidFill>
                <a:srgbClr val="00B050"/>
              </a:solidFill>
            </a:endParaRPr>
          </a:p>
          <a:p>
            <a:r>
              <a:rPr lang="en-GB" sz="3600" dirty="0" smtClean="0">
                <a:solidFill>
                  <a:srgbClr val="00B050"/>
                </a:solidFill>
              </a:rPr>
              <a:t>English Grammar, Punctuation and Spelling, (EGPS)</a:t>
            </a:r>
            <a:endParaRPr lang="en-GB" sz="3600" dirty="0">
              <a:solidFill>
                <a:srgbClr val="00B050"/>
              </a:solidFill>
            </a:endParaRPr>
          </a:p>
          <a:p>
            <a:r>
              <a:rPr lang="en-GB" sz="3600" dirty="0">
                <a:solidFill>
                  <a:srgbClr val="00B050"/>
                </a:solidFill>
              </a:rPr>
              <a:t>Reading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Maths </a:t>
            </a:r>
            <a:endParaRPr lang="en-GB" sz="3600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9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04" t="32762" r="15919" b="17843"/>
          <a:stretch/>
        </p:blipFill>
        <p:spPr>
          <a:xfrm>
            <a:off x="265471" y="206476"/>
            <a:ext cx="8480322" cy="3613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9161" y="4026310"/>
            <a:ext cx="302342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chemeClr val="bg1"/>
                </a:solidFill>
              </a:rPr>
              <a:t>1/5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43" t="27721" r="17620" b="19254"/>
          <a:stretch/>
        </p:blipFill>
        <p:spPr>
          <a:xfrm>
            <a:off x="280219" y="235974"/>
            <a:ext cx="8436078" cy="387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2344" y="4607303"/>
            <a:ext cx="302342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chemeClr val="bg1"/>
                </a:solidFill>
              </a:rPr>
              <a:t>63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99" y="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Marking the Papers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3" y="1220318"/>
            <a:ext cx="11486882" cy="5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The previous national curriculum levels have been scrapped, and instead children will be </a:t>
            </a:r>
            <a:r>
              <a:rPr lang="en-GB" dirty="0" smtClean="0">
                <a:solidFill>
                  <a:srgbClr val="0070C0"/>
                </a:solidFill>
              </a:rPr>
              <a:t>given then following…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 smtClean="0">
                <a:solidFill>
                  <a:srgbClr val="0070C0"/>
                </a:solidFill>
              </a:rPr>
              <a:t>a raw score (number of raw marks awarded)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 scaled score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confirmation of whether or not they attained the national standard</a:t>
            </a:r>
          </a:p>
          <a:p>
            <a:pPr marL="0" indent="0">
              <a:buNone/>
            </a:pPr>
            <a:endParaRPr lang="en-GB" u="sng" dirty="0" smtClean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rgbClr val="00B050"/>
                </a:solidFill>
                <a:hlinkClick r:id="rId2"/>
              </a:rPr>
              <a:t>Scaled Score Information - </a:t>
            </a:r>
            <a:r>
              <a:rPr lang="en-GB" dirty="0" smtClean="0">
                <a:solidFill>
                  <a:srgbClr val="00B050"/>
                </a:solidFill>
                <a:hlinkClick r:id="rId2"/>
              </a:rPr>
              <a:t>https://www.gov.uk/guidance/scaled-scores</a:t>
            </a:r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9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99" y="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Scaled Scores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3" y="1220318"/>
            <a:ext cx="11486882" cy="5510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 smtClean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endParaRPr lang="en-GB" u="sng" dirty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endParaRPr lang="en-GB" u="sng" dirty="0" smtClean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endParaRPr lang="en-GB" u="sng" dirty="0" smtClean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endParaRPr lang="en-GB" u="sng" dirty="0" smtClean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endParaRPr lang="en-GB" u="sng" dirty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r>
              <a:rPr lang="en-GB" u="sng" dirty="0" err="1" smtClean="0">
                <a:solidFill>
                  <a:srgbClr val="00B050"/>
                </a:solidFill>
                <a:hlinkClick r:id="rId2"/>
              </a:rPr>
              <a:t>HNM:</a:t>
            </a:r>
            <a:r>
              <a:rPr lang="en-GB" dirty="0" err="1" smtClean="0">
                <a:solidFill>
                  <a:srgbClr val="00B050"/>
                </a:solidFill>
                <a:hlinkClick r:id="rId2"/>
              </a:rPr>
              <a:t>Has</a:t>
            </a:r>
            <a:r>
              <a:rPr lang="en-GB" dirty="0" smtClean="0">
                <a:solidFill>
                  <a:srgbClr val="00B050"/>
                </a:solidFill>
                <a:hlinkClick r:id="rId2"/>
              </a:rPr>
              <a:t> Not Met,    EXS: Expected Standard,   GDS: Greater Depth Standard</a:t>
            </a:r>
            <a:endParaRPr lang="en-GB" u="sng" dirty="0" smtClean="0">
              <a:solidFill>
                <a:srgbClr val="00B050"/>
              </a:solidFill>
              <a:hlinkClick r:id="rId2"/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rgbClr val="00B050"/>
                </a:solidFill>
                <a:hlinkClick r:id="rId2"/>
              </a:rPr>
              <a:t>WTS: Working Towards Standard</a:t>
            </a:r>
          </a:p>
          <a:p>
            <a:pPr marL="0" indent="0" algn="r">
              <a:buNone/>
            </a:pPr>
            <a:r>
              <a:rPr lang="en-GB" u="sng" dirty="0" smtClean="0">
                <a:solidFill>
                  <a:srgbClr val="00B050"/>
                </a:solidFill>
                <a:hlinkClick r:id="rId2"/>
              </a:rPr>
              <a:t>Reported to Secondary Schools</a:t>
            </a:r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2733"/>
              </p:ext>
            </p:extLst>
          </p:nvPr>
        </p:nvGraphicFramePr>
        <p:xfrm>
          <a:off x="1349599" y="1037166"/>
          <a:ext cx="9115200" cy="27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00">
                  <a:extLst>
                    <a:ext uri="{9D8B030D-6E8A-4147-A177-3AD203B41FA5}">
                      <a16:colId xmlns:a16="http://schemas.microsoft.com/office/drawing/2014/main" val="2174673705"/>
                    </a:ext>
                  </a:extLst>
                </a:gridCol>
                <a:gridCol w="2278800">
                  <a:extLst>
                    <a:ext uri="{9D8B030D-6E8A-4147-A177-3AD203B41FA5}">
                      <a16:colId xmlns:a16="http://schemas.microsoft.com/office/drawing/2014/main" val="2270440047"/>
                    </a:ext>
                  </a:extLst>
                </a:gridCol>
                <a:gridCol w="2278800">
                  <a:extLst>
                    <a:ext uri="{9D8B030D-6E8A-4147-A177-3AD203B41FA5}">
                      <a16:colId xmlns:a16="http://schemas.microsoft.com/office/drawing/2014/main" val="1921017339"/>
                    </a:ext>
                  </a:extLst>
                </a:gridCol>
                <a:gridCol w="2278800">
                  <a:extLst>
                    <a:ext uri="{9D8B030D-6E8A-4147-A177-3AD203B41FA5}">
                      <a16:colId xmlns:a16="http://schemas.microsoft.com/office/drawing/2014/main" val="1072892032"/>
                    </a:ext>
                  </a:extLst>
                </a:gridCol>
              </a:tblGrid>
              <a:tr h="549487">
                <a:tc>
                  <a:txBody>
                    <a:bodyPr/>
                    <a:lstStyle/>
                    <a:p>
                      <a:r>
                        <a:rPr lang="en-GB" dirty="0" smtClean="0"/>
                        <a:t>Subject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65071"/>
                  </a:ext>
                </a:extLst>
              </a:tr>
              <a:tr h="549487">
                <a:tc>
                  <a:txBody>
                    <a:bodyPr/>
                    <a:lstStyle/>
                    <a:p>
                      <a:r>
                        <a:rPr lang="en-GB" dirty="0" smtClean="0"/>
                        <a:t>Reading 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 – 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&gt;39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53195"/>
                  </a:ext>
                </a:extLst>
              </a:tr>
              <a:tr h="549487">
                <a:tc>
                  <a:txBody>
                    <a:bodyPr/>
                    <a:lstStyle/>
                    <a:p>
                      <a:r>
                        <a:rPr lang="en-GB" dirty="0" smtClean="0"/>
                        <a:t>Maths</a:t>
                      </a:r>
                      <a:r>
                        <a:rPr lang="en-GB" baseline="0" dirty="0" smtClean="0"/>
                        <a:t> /110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</a:t>
                      </a:r>
                      <a:r>
                        <a:rPr lang="en-GB" baseline="0" dirty="0" smtClean="0"/>
                        <a:t> - 95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&gt;96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524513"/>
                  </a:ext>
                </a:extLst>
              </a:tr>
              <a:tr h="549487">
                <a:tc>
                  <a:txBody>
                    <a:bodyPr/>
                    <a:lstStyle/>
                    <a:p>
                      <a:r>
                        <a:rPr lang="en-GB" dirty="0" smtClean="0"/>
                        <a:t>EGPS /70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35 - 55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&gt;56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594203"/>
                  </a:ext>
                </a:extLst>
              </a:tr>
              <a:tr h="549487">
                <a:tc>
                  <a:txBody>
                    <a:bodyPr/>
                    <a:lstStyle/>
                    <a:p>
                      <a:r>
                        <a:rPr lang="en-GB" dirty="0" smtClean="0"/>
                        <a:t>Writing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50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9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4" y="197699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What to do now…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24" y="152326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Learn all the time tables up to 12 x 12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Learn all the division facts up to 12 x 12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Practice standard methods of addition, subtraction, multiplication and division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Learn different grammatical terminology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Maximise Reading Plus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Maximise Spelling Shed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Revision Books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Make revision fun!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10449"/>
            <a:ext cx="17907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24" y="2848825"/>
            <a:ext cx="1923451" cy="1558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5018938"/>
            <a:ext cx="2912534" cy="1570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724" y="3744230"/>
            <a:ext cx="1953847" cy="19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219700"/>
            <a:ext cx="506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Access Arrangements: Scribe, Additional Time, MLP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601662"/>
            <a:ext cx="8492775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65" y="-143877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Reading Paper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65" y="914400"/>
            <a:ext cx="11639843" cy="61335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100" b="1" i="1" dirty="0">
                <a:solidFill>
                  <a:srgbClr val="0070C0"/>
                </a:solidFill>
              </a:rPr>
              <a:t>In KS2 English SATs your child will be assessed on a range of reading skills, such as the ability to interpret information and comment on writers' use of language, and they’ll have to demonstrate accurate punctuation and an extensive vocabulary in a piece of writing</a:t>
            </a:r>
            <a:r>
              <a:rPr lang="en-GB" sz="3100" b="1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sz="900" i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B050"/>
                </a:solidFill>
              </a:rPr>
              <a:t>The </a:t>
            </a:r>
            <a:r>
              <a:rPr lang="en-GB" b="1" dirty="0">
                <a:solidFill>
                  <a:srgbClr val="00B050"/>
                </a:solidFill>
              </a:rPr>
              <a:t>reading test will be a single paper with questions based on three passages of </a:t>
            </a:r>
            <a:r>
              <a:rPr lang="en-GB" b="1" dirty="0" smtClean="0">
                <a:solidFill>
                  <a:srgbClr val="00B050"/>
                </a:solidFill>
              </a:rPr>
              <a:t>text.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Children will have </a:t>
            </a:r>
            <a:r>
              <a:rPr lang="en-GB" b="1" dirty="0">
                <a:solidFill>
                  <a:srgbClr val="00B050"/>
                </a:solidFill>
              </a:rPr>
              <a:t>one hour, including reading time, to complete the test.</a:t>
            </a:r>
          </a:p>
          <a:p>
            <a:pPr marL="0" indent="0">
              <a:buNone/>
            </a:pPr>
            <a:endParaRPr lang="en-GB" sz="1300" dirty="0" smtClean="0"/>
          </a:p>
          <a:p>
            <a:pPr marL="0" indent="0">
              <a:buNone/>
            </a:pPr>
            <a:r>
              <a:rPr lang="en-GB" dirty="0" smtClean="0"/>
              <a:t>Types of questions:</a:t>
            </a:r>
            <a:endParaRPr lang="en-GB" dirty="0"/>
          </a:p>
          <a:p>
            <a:r>
              <a:rPr lang="en-GB" b="1" dirty="0"/>
              <a:t>Ranking/ordering</a:t>
            </a:r>
            <a:r>
              <a:rPr lang="en-GB" dirty="0"/>
              <a:t>, e.g. ‘Number the events below to show the order in which they happen in the story’</a:t>
            </a:r>
          </a:p>
          <a:p>
            <a:r>
              <a:rPr lang="en-GB" b="1" dirty="0"/>
              <a:t>Labelling</a:t>
            </a:r>
            <a:r>
              <a:rPr lang="en-GB" dirty="0"/>
              <a:t>, e.g. ‘Label the text to show the title of the story’</a:t>
            </a:r>
          </a:p>
          <a:p>
            <a:r>
              <a:rPr lang="en-GB" b="1" dirty="0"/>
              <a:t>Find and copy</a:t>
            </a:r>
            <a:r>
              <a:rPr lang="en-GB" dirty="0"/>
              <a:t>, e.g. ‘Find and copy one word that suggests what the weather is like in the story’</a:t>
            </a:r>
          </a:p>
          <a:p>
            <a:r>
              <a:rPr lang="en-GB" b="1" dirty="0"/>
              <a:t>Short constructed response</a:t>
            </a:r>
            <a:r>
              <a:rPr lang="en-GB" dirty="0"/>
              <a:t>, e.g. ‘What does the bear eat?’</a:t>
            </a:r>
          </a:p>
          <a:p>
            <a:r>
              <a:rPr lang="en-GB" b="1" dirty="0"/>
              <a:t>Open-ended response</a:t>
            </a:r>
            <a:r>
              <a:rPr lang="en-GB" dirty="0"/>
              <a:t>, e.g. ‘Look at the sentence that begins </a:t>
            </a:r>
            <a:r>
              <a:rPr lang="en-GB" i="1" dirty="0"/>
              <a:t>Once upon a time</a:t>
            </a:r>
            <a:r>
              <a:rPr lang="en-GB" dirty="0"/>
              <a:t>. How does the writer increase the tension throughout this paragraph? Explain fully, referring to the text in your answer.’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6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703" t="23020" r="34987" b="9199"/>
          <a:stretch/>
        </p:blipFill>
        <p:spPr>
          <a:xfrm>
            <a:off x="838200" y="9907"/>
            <a:ext cx="5087155" cy="6848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020" t="23285" r="34735" b="12314"/>
          <a:stretch/>
        </p:blipFill>
        <p:spPr>
          <a:xfrm>
            <a:off x="5925355" y="9907"/>
            <a:ext cx="5531116" cy="68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46" t="27774" r="35370" b="52559"/>
          <a:stretch/>
        </p:blipFill>
        <p:spPr>
          <a:xfrm>
            <a:off x="0" y="0"/>
            <a:ext cx="7923380" cy="272796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8879" t="42580" r="28161" b="27318"/>
          <a:stretch/>
        </p:blipFill>
        <p:spPr>
          <a:xfrm>
            <a:off x="4970207" y="1035676"/>
            <a:ext cx="7142348" cy="281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332" t="72884" r="28047" b="13205"/>
          <a:stretch/>
        </p:blipFill>
        <p:spPr>
          <a:xfrm>
            <a:off x="2667667" y="5043948"/>
            <a:ext cx="9146111" cy="1678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246" t="47441" r="35370" b="38890"/>
          <a:stretch/>
        </p:blipFill>
        <p:spPr>
          <a:xfrm>
            <a:off x="0" y="3272335"/>
            <a:ext cx="7923380" cy="1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35" t="29536" r="7531" b="9980"/>
          <a:stretch/>
        </p:blipFill>
        <p:spPr>
          <a:xfrm>
            <a:off x="248265" y="365125"/>
            <a:ext cx="8704007" cy="344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712" t="36391" r="30428" b="15625"/>
          <a:stretch/>
        </p:blipFill>
        <p:spPr>
          <a:xfrm>
            <a:off x="4970205" y="1888838"/>
            <a:ext cx="7221795" cy="49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0"/>
            <a:ext cx="11625106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English, Grammar, Punctuation and Spelling (EGPS)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27" y="1325562"/>
            <a:ext cx="11611707" cy="534252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>
                <a:solidFill>
                  <a:srgbClr val="0070C0"/>
                </a:solidFill>
              </a:rPr>
              <a:t>The grammar, punctuation and spelling test will consist of two parts: </a:t>
            </a:r>
            <a:r>
              <a:rPr lang="en-GB" sz="3600" dirty="0" smtClean="0">
                <a:solidFill>
                  <a:srgbClr val="0070C0"/>
                </a:solidFill>
              </a:rPr>
              <a:t>a </a:t>
            </a:r>
            <a:r>
              <a:rPr lang="en-GB" sz="3600" b="1" dirty="0">
                <a:solidFill>
                  <a:srgbClr val="0070C0"/>
                </a:solidFill>
              </a:rPr>
              <a:t>grammar and punctuation paper</a:t>
            </a:r>
            <a:r>
              <a:rPr lang="en-GB" sz="3600" dirty="0">
                <a:solidFill>
                  <a:srgbClr val="0070C0"/>
                </a:solidFill>
              </a:rPr>
              <a:t> requiring short answers, lasting 45 minutes, and </a:t>
            </a:r>
            <a:r>
              <a:rPr lang="en-GB" sz="3600" dirty="0" smtClean="0">
                <a:solidFill>
                  <a:srgbClr val="0070C0"/>
                </a:solidFill>
              </a:rPr>
              <a:t>an</a:t>
            </a:r>
            <a:r>
              <a:rPr lang="en-GB" sz="3600" b="1" dirty="0" smtClean="0">
                <a:solidFill>
                  <a:srgbClr val="0070C0"/>
                </a:solidFill>
              </a:rPr>
              <a:t> </a:t>
            </a:r>
            <a:r>
              <a:rPr lang="en-GB" sz="3600" b="1" dirty="0">
                <a:solidFill>
                  <a:srgbClr val="0070C0"/>
                </a:solidFill>
              </a:rPr>
              <a:t>spelling test of 20 words</a:t>
            </a:r>
            <a:r>
              <a:rPr lang="en-GB" sz="3600" dirty="0">
                <a:solidFill>
                  <a:srgbClr val="0070C0"/>
                </a:solidFill>
              </a:rPr>
              <a:t>, lasting around 15 minutes</a:t>
            </a:r>
            <a:r>
              <a:rPr lang="en-GB" sz="36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grammar and punctuation test will include two sub-types of questions:</a:t>
            </a:r>
          </a:p>
          <a:p>
            <a:r>
              <a:rPr lang="en-GB" b="1" dirty="0"/>
              <a:t>Selected response</a:t>
            </a:r>
            <a:r>
              <a:rPr lang="en-GB" dirty="0"/>
              <a:t>, e.g. ‘Identify the adjectives in the sentence below’</a:t>
            </a:r>
          </a:p>
          <a:p>
            <a:r>
              <a:rPr lang="en-GB" b="1" dirty="0"/>
              <a:t>Constructed response</a:t>
            </a:r>
            <a:r>
              <a:rPr lang="en-GB" dirty="0"/>
              <a:t>, e.g. ‘Correct/complete/rewrite the sentence below,’ or, ‘The sentence below has an apostrophe missing. Explain why it needs an apostrophe.’</a:t>
            </a:r>
          </a:p>
          <a:p>
            <a:pPr marL="4572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577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82" t="29940" r="32015" b="10988"/>
          <a:stretch/>
        </p:blipFill>
        <p:spPr>
          <a:xfrm>
            <a:off x="147484" y="132735"/>
            <a:ext cx="7846140" cy="4321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10" t="39617" r="17052" b="31955"/>
          <a:stretch/>
        </p:blipFill>
        <p:spPr>
          <a:xfrm>
            <a:off x="3451123" y="4588950"/>
            <a:ext cx="8436078" cy="2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846</Words>
  <Application>Microsoft Office PowerPoint</Application>
  <PresentationFormat>Widescreen</PresentationFormat>
  <Paragraphs>131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Office Theme</vt:lpstr>
      <vt:lpstr>School Results 2019  (National Results in Brackets)</vt:lpstr>
      <vt:lpstr>The SATs Tests 2020</vt:lpstr>
      <vt:lpstr>PowerPoint Presentation</vt:lpstr>
      <vt:lpstr>Reading Paper</vt:lpstr>
      <vt:lpstr>PowerPoint Presentation</vt:lpstr>
      <vt:lpstr>PowerPoint Presentation</vt:lpstr>
      <vt:lpstr>PowerPoint Presentation</vt:lpstr>
      <vt:lpstr>English, Grammar, Punctuation and Spelling (EGPS)</vt:lpstr>
      <vt:lpstr>PowerPoint Presentation</vt:lpstr>
      <vt:lpstr>PowerPoint Presentation</vt:lpstr>
      <vt:lpstr>PowerPoint Presentation</vt:lpstr>
      <vt:lpstr>PowerPoint Presentation</vt:lpstr>
      <vt:lpstr>Spelling Test!</vt:lpstr>
      <vt:lpstr>Writing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Marking the Papers</vt:lpstr>
      <vt:lpstr>Scaled Scores</vt:lpstr>
      <vt:lpstr>What to do now…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SATS Information Evening</dc:title>
  <dc:creator>Laura Capper</dc:creator>
  <cp:lastModifiedBy>Catherine Yeronimou</cp:lastModifiedBy>
  <cp:revision>41</cp:revision>
  <cp:lastPrinted>2020-01-10T09:41:35Z</cp:lastPrinted>
  <dcterms:created xsi:type="dcterms:W3CDTF">2015-09-20T17:17:43Z</dcterms:created>
  <dcterms:modified xsi:type="dcterms:W3CDTF">2020-01-17T08:27:57Z</dcterms:modified>
</cp:coreProperties>
</file>